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1" r:id="rId14"/>
    <p:sldId id="268" r:id="rId15"/>
    <p:sldId id="269" r:id="rId16"/>
    <p:sldId id="270" r:id="rId17"/>
    <p:sldId id="274" r:id="rId18"/>
    <p:sldId id="272" r:id="rId19"/>
    <p:sldId id="279" r:id="rId20"/>
    <p:sldId id="275" r:id="rId21"/>
    <p:sldId id="273" r:id="rId22"/>
    <p:sldId id="276" r:id="rId23"/>
    <p:sldId id="277" r:id="rId24"/>
    <p:sldId id="278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1C3D-C898-4956-8A87-ECE25DCB87EE}" type="datetimeFigureOut">
              <a:rPr lang="en-US" smtClean="0"/>
              <a:t>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841D6-3A4A-4B7A-9378-402916CE5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595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1C3D-C898-4956-8A87-ECE25DCB87EE}" type="datetimeFigureOut">
              <a:rPr lang="en-US" smtClean="0"/>
              <a:t>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841D6-3A4A-4B7A-9378-402916CE5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481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1C3D-C898-4956-8A87-ECE25DCB87EE}" type="datetimeFigureOut">
              <a:rPr lang="en-US" smtClean="0"/>
              <a:t>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841D6-3A4A-4B7A-9378-402916CE5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822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1C3D-C898-4956-8A87-ECE25DCB87EE}" type="datetimeFigureOut">
              <a:rPr lang="en-US" smtClean="0"/>
              <a:t>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841D6-3A4A-4B7A-9378-402916CE5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027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1C3D-C898-4956-8A87-ECE25DCB87EE}" type="datetimeFigureOut">
              <a:rPr lang="en-US" smtClean="0"/>
              <a:t>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841D6-3A4A-4B7A-9378-402916CE5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005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1C3D-C898-4956-8A87-ECE25DCB87EE}" type="datetimeFigureOut">
              <a:rPr lang="en-US" smtClean="0"/>
              <a:t>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841D6-3A4A-4B7A-9378-402916CE5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40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1C3D-C898-4956-8A87-ECE25DCB87EE}" type="datetimeFigureOut">
              <a:rPr lang="en-US" smtClean="0"/>
              <a:t>1/3/2014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841D6-3A4A-4B7A-9378-402916CE5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952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1C3D-C898-4956-8A87-ECE25DCB87EE}" type="datetimeFigureOut">
              <a:rPr lang="en-US" smtClean="0"/>
              <a:t>1/3/2014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841D6-3A4A-4B7A-9378-402916CE5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68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1C3D-C898-4956-8A87-ECE25DCB87EE}" type="datetimeFigureOut">
              <a:rPr lang="en-US" smtClean="0"/>
              <a:t>1/3/2014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841D6-3A4A-4B7A-9378-402916CE5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456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1C3D-C898-4956-8A87-ECE25DCB87EE}" type="datetimeFigureOut">
              <a:rPr lang="en-US" smtClean="0"/>
              <a:t>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841D6-3A4A-4B7A-9378-402916CE5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643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1C3D-C898-4956-8A87-ECE25DCB87EE}" type="datetimeFigureOut">
              <a:rPr lang="en-US" smtClean="0"/>
              <a:t>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841D6-3A4A-4B7A-9378-402916CE5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151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A21C3D-C898-4956-8A87-ECE25DCB87EE}" type="datetimeFigureOut">
              <a:rPr lang="en-US" smtClean="0"/>
              <a:t>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841D6-3A4A-4B7A-9378-402916CE5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52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5.6 Deductive Proofs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66722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Modus Ponens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Modus Ponens is a method of deductive proof with the following symbolic form. </a:t>
                </a:r>
              </a:p>
              <a:p>
                <a:endParaRPr lang="en-US" dirty="0"/>
              </a:p>
              <a:p>
                <a:r>
                  <a:rPr lang="en-US" dirty="0" smtClean="0"/>
                  <a:t>Premise 1: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𝑝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𝑞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Premise 2: 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𝑝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Conclusion: 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𝑞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 r="-19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6467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Premise 1:	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</a:rPr>
                          <m:t>𝑝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→</m:t>
                        </m:r>
                        <m:r>
                          <a:rPr lang="en-US" b="0" i="1" smtClean="0">
                            <a:solidFill>
                              <a:srgbClr val="7030A0"/>
                            </a:solidFill>
                            <a:latin typeface="Cambria Math"/>
                            <a:ea typeface="Cambria Math"/>
                          </a:rPr>
                          <m:t>𝑞</m:t>
                        </m:r>
                      </m:e>
                    </m:d>
                  </m:oMath>
                </a14:m>
                <a:r>
                  <a:rPr lang="en-US" dirty="0" smtClean="0"/>
                  <a:t> </a:t>
                </a:r>
                <a:r>
                  <a:rPr lang="en-US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If a mammal is a dinosaur</a:t>
                </a:r>
                <a:r>
                  <a:rPr lang="en-US" dirty="0" smtClean="0">
                    <a:solidFill>
                      <a:srgbClr val="7030A0"/>
                    </a:solidFill>
                  </a:rPr>
                  <a:t>, then it is extinct. </a:t>
                </a:r>
                <a:endParaRPr lang="en-US" dirty="0" smtClean="0">
                  <a:solidFill>
                    <a:srgbClr val="7030A0"/>
                  </a:solidFill>
                </a:endParaRPr>
              </a:p>
              <a:p>
                <a:r>
                  <a:rPr lang="en-US" dirty="0" smtClean="0"/>
                  <a:t>Premise 2: 	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/>
                      </a:rPr>
                      <m:t>𝑝</m:t>
                    </m:r>
                  </m:oMath>
                </a14:m>
                <a:r>
                  <a:rPr lang="en-US" dirty="0" smtClean="0"/>
                  <a:t>  </a:t>
                </a:r>
                <a:r>
                  <a:rPr lang="en-US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A T-Rex is a dinosaur.</a:t>
                </a:r>
                <a:endParaRPr lang="en-US" dirty="0" smtClean="0">
                  <a:solidFill>
                    <a:schemeClr val="accent2">
                      <a:lumMod val="75000"/>
                    </a:schemeClr>
                  </a:solidFill>
                </a:endParaRPr>
              </a:p>
              <a:p>
                <a:r>
                  <a:rPr lang="en-US" dirty="0" smtClean="0"/>
                  <a:t>Conclusion: 	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7030A0"/>
                        </a:solidFill>
                        <a:latin typeface="Cambria Math"/>
                      </a:rPr>
                      <m:t>𝑞</m:t>
                    </m:r>
                  </m:oMath>
                </a14:m>
                <a:r>
                  <a:rPr lang="en-US" dirty="0" smtClean="0"/>
                  <a:t>  </a:t>
                </a:r>
                <a:r>
                  <a:rPr lang="en-US" dirty="0" smtClean="0">
                    <a:solidFill>
                      <a:srgbClr val="7030A0"/>
                    </a:solidFill>
                  </a:rPr>
                  <a:t>A T-Rex is extinct. </a:t>
                </a:r>
                <a:endParaRPr lang="en-US" dirty="0">
                  <a:solidFill>
                    <a:srgbClr val="7030A0"/>
                  </a:solidFill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1276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Premise 1:	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</a:rPr>
                          <m:t>𝑝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→</m:t>
                        </m:r>
                        <m:r>
                          <a:rPr lang="en-US" b="0" i="1" smtClean="0">
                            <a:solidFill>
                              <a:srgbClr val="7030A0"/>
                            </a:solidFill>
                            <a:latin typeface="Cambria Math"/>
                            <a:ea typeface="Cambria Math"/>
                          </a:rPr>
                          <m:t>𝑞</m:t>
                        </m:r>
                      </m:e>
                    </m:d>
                  </m:oMath>
                </a14:m>
                <a:r>
                  <a:rPr lang="en-US" dirty="0" smtClean="0"/>
                  <a:t> </a:t>
                </a:r>
                <a:r>
                  <a:rPr lang="en-US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If </a:t>
                </a:r>
                <a:r>
                  <a:rPr lang="en-US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it rains today</a:t>
                </a:r>
                <a:r>
                  <a:rPr lang="en-US" dirty="0" smtClean="0">
                    <a:solidFill>
                      <a:srgbClr val="7030A0"/>
                    </a:solidFill>
                  </a:rPr>
                  <a:t>, the ball game will be canceled. </a:t>
                </a:r>
                <a:endParaRPr lang="en-US" dirty="0" smtClean="0">
                  <a:solidFill>
                    <a:srgbClr val="7030A0"/>
                  </a:solidFill>
                </a:endParaRPr>
              </a:p>
              <a:p>
                <a:r>
                  <a:rPr lang="en-US" dirty="0" smtClean="0"/>
                  <a:t>Premise 2: 	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/>
                      </a:rPr>
                      <m:t>𝑝</m:t>
                    </m:r>
                  </m:oMath>
                </a14:m>
                <a:r>
                  <a:rPr lang="en-US" dirty="0" smtClean="0"/>
                  <a:t>  </a:t>
                </a:r>
                <a:r>
                  <a:rPr lang="en-US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It rained</a:t>
                </a:r>
                <a:r>
                  <a:rPr lang="en-US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.</a:t>
                </a:r>
                <a:endParaRPr lang="en-US" dirty="0" smtClean="0">
                  <a:solidFill>
                    <a:schemeClr val="accent2">
                      <a:lumMod val="75000"/>
                    </a:schemeClr>
                  </a:solidFill>
                </a:endParaRPr>
              </a:p>
              <a:p>
                <a:r>
                  <a:rPr lang="en-US" dirty="0" smtClean="0"/>
                  <a:t>Conclusion: 	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7030A0"/>
                        </a:solidFill>
                        <a:latin typeface="Cambria Math"/>
                      </a:rPr>
                      <m:t>𝑞</m:t>
                    </m:r>
                  </m:oMath>
                </a14:m>
                <a:r>
                  <a:rPr lang="en-US" dirty="0" smtClean="0"/>
                  <a:t>  </a:t>
                </a:r>
                <a:r>
                  <a:rPr lang="en-US" dirty="0" smtClean="0">
                    <a:solidFill>
                      <a:srgbClr val="7030A0"/>
                    </a:solidFill>
                  </a:rPr>
                  <a:t>The ball game was canceled</a:t>
                </a:r>
                <a:r>
                  <a:rPr lang="en-US" dirty="0" smtClean="0">
                    <a:solidFill>
                      <a:srgbClr val="7030A0"/>
                    </a:solidFill>
                  </a:rPr>
                  <a:t>. </a:t>
                </a:r>
                <a:endParaRPr lang="en-US" dirty="0">
                  <a:solidFill>
                    <a:srgbClr val="7030A0"/>
                  </a:solidFill>
                </a:endParaRP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617" r="-5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5644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Your Own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Create your own modus ponens proof using the symbolic form below. 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Premise 1: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𝑝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𝑞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Premise 2: 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𝑝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Conclusion: 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𝑞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0571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Keys to Remember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word “Modus” is Latin for mode. The term “Ponens” is Latin for “asserting.” Thus, “modus ponens” is the “mode of asserting proof” or the “mode of declaring truth.”</a:t>
            </a:r>
          </a:p>
          <a:p>
            <a:endParaRPr lang="en-US" dirty="0"/>
          </a:p>
          <a:p>
            <a:r>
              <a:rPr lang="en-US" dirty="0" smtClean="0"/>
              <a:t>Modus Ponens does not use the inverses of </a:t>
            </a:r>
            <a:r>
              <a:rPr lang="en-US" i="1" dirty="0" smtClean="0"/>
              <a:t>p </a:t>
            </a:r>
            <a:r>
              <a:rPr lang="en-US" dirty="0" smtClean="0"/>
              <a:t>and </a:t>
            </a:r>
            <a:r>
              <a:rPr lang="en-US" i="1" dirty="0" smtClean="0"/>
              <a:t>q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32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Modus </a:t>
            </a:r>
            <a:r>
              <a:rPr lang="en-US" dirty="0" err="1" smtClean="0"/>
              <a:t>Tollens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Modus </a:t>
                </a:r>
                <a:r>
                  <a:rPr lang="en-US" dirty="0" err="1" smtClean="0"/>
                  <a:t>Tollens</a:t>
                </a:r>
                <a:r>
                  <a:rPr lang="en-US" dirty="0" smtClean="0"/>
                  <a:t> is a method of deductive proof with the following symbolic form.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 smtClean="0"/>
                  <a:t>Premise 1:	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𝑝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→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𝑞</m:t>
                        </m:r>
                      </m:e>
                    </m:d>
                  </m:oMath>
                </a14:m>
                <a:r>
                  <a:rPr lang="en-US" dirty="0" smtClean="0"/>
                  <a:t> </a:t>
                </a:r>
                <a:endParaRPr lang="en-US" dirty="0" smtClean="0"/>
              </a:p>
              <a:p>
                <a:r>
                  <a:rPr lang="en-US" dirty="0" smtClean="0"/>
                  <a:t>Premise </a:t>
                </a:r>
                <a:r>
                  <a:rPr lang="en-US" dirty="0" smtClean="0"/>
                  <a:t>2: 	</a:t>
                </a:r>
                <a:r>
                  <a:rPr lang="en-US" dirty="0" smtClean="0"/>
                  <a:t>~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𝑞</m:t>
                    </m:r>
                  </m:oMath>
                </a14:m>
                <a:r>
                  <a:rPr lang="en-US" dirty="0" smtClean="0"/>
                  <a:t>  </a:t>
                </a:r>
              </a:p>
              <a:p>
                <a:r>
                  <a:rPr lang="en-US" dirty="0" smtClean="0"/>
                  <a:t>Conclusion</a:t>
                </a:r>
                <a:r>
                  <a:rPr lang="en-US" dirty="0" smtClean="0"/>
                  <a:t>: 	</a:t>
                </a:r>
                <a:r>
                  <a:rPr lang="en-US" dirty="0" smtClean="0"/>
                  <a:t>~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𝑝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 r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0937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Premise 1: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accent2"/>
                            </a:solidFill>
                            <a:latin typeface="Cambria Math"/>
                          </a:rPr>
                          <m:t>𝑝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→</m:t>
                        </m:r>
                        <m:r>
                          <a:rPr lang="en-US" b="0" i="1" smtClean="0">
                            <a:solidFill>
                              <a:schemeClr val="accent1"/>
                            </a:solidFill>
                            <a:latin typeface="Cambria Math"/>
                            <a:ea typeface="Cambria Math"/>
                          </a:rPr>
                          <m:t>𝑞</m:t>
                        </m:r>
                      </m:e>
                    </m:d>
                  </m:oMath>
                </a14:m>
                <a:r>
                  <a:rPr lang="en-US" dirty="0" smtClean="0">
                    <a:solidFill>
                      <a:schemeClr val="accent2"/>
                    </a:solidFill>
                  </a:rPr>
                  <a:t>If a vegetable is a potato, </a:t>
                </a:r>
                <a:r>
                  <a:rPr lang="en-US" dirty="0" smtClean="0">
                    <a:solidFill>
                      <a:schemeClr val="accent1"/>
                    </a:solidFill>
                  </a:rPr>
                  <a:t>then it is a full of carbohydrates. </a:t>
                </a:r>
              </a:p>
              <a:p>
                <a:pPr marL="0" indent="0">
                  <a:buNone/>
                </a:pPr>
                <a:r>
                  <a:rPr lang="en-US" dirty="0" smtClean="0"/>
                  <a:t>Premise 2: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~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𝑞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dirty="0" smtClean="0">
                    <a:solidFill>
                      <a:schemeClr val="accent1"/>
                    </a:solidFill>
                  </a:rPr>
                  <a:t>This vegetable is </a:t>
                </a:r>
                <a:r>
                  <a:rPr lang="en-US" b="1" u="sng" dirty="0" smtClean="0">
                    <a:solidFill>
                      <a:schemeClr val="accent1"/>
                    </a:solidFill>
                  </a:rPr>
                  <a:t>not</a:t>
                </a:r>
                <a:r>
                  <a:rPr lang="en-US" dirty="0" smtClean="0">
                    <a:solidFill>
                      <a:schemeClr val="accent1"/>
                    </a:solidFill>
                  </a:rPr>
                  <a:t> full of carbohydrates. </a:t>
                </a:r>
              </a:p>
              <a:p>
                <a:pPr marL="0" indent="0">
                  <a:buNone/>
                </a:pPr>
                <a:r>
                  <a:rPr lang="en-US" dirty="0" smtClean="0"/>
                  <a:t>Premise 3: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~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𝑝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dirty="0" smtClean="0">
                    <a:solidFill>
                      <a:schemeClr val="accent2"/>
                    </a:solidFill>
                  </a:rPr>
                  <a:t>This vegetable is </a:t>
                </a:r>
                <a:r>
                  <a:rPr lang="en-US" b="1" u="sng" dirty="0" smtClean="0">
                    <a:solidFill>
                      <a:schemeClr val="accent2"/>
                    </a:solidFill>
                  </a:rPr>
                  <a:t>not</a:t>
                </a:r>
                <a:r>
                  <a:rPr lang="en-US" dirty="0" smtClean="0">
                    <a:solidFill>
                      <a:schemeClr val="accent2"/>
                    </a:solidFill>
                  </a:rPr>
                  <a:t> a potato.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5238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Premise 1: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→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𝑞</m:t>
                        </m:r>
                      </m:e>
                    </m:d>
                  </m:oMath>
                </a14:m>
                <a:r>
                  <a:rPr lang="en-US" dirty="0" smtClean="0"/>
                  <a:t>If a </a:t>
                </a:r>
                <a:r>
                  <a:rPr lang="en-US" dirty="0" smtClean="0"/>
                  <a:t>rectangle is a square, then it has congru</a:t>
                </a:r>
                <a:r>
                  <a:rPr lang="en-US" dirty="0" smtClean="0"/>
                  <a:t>ent </a:t>
                </a:r>
                <a:r>
                  <a:rPr lang="en-US" dirty="0" smtClean="0"/>
                  <a:t>side lengths. </a:t>
                </a: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Premise 2: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~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𝑞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b="0" i="0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 The rectangle does not have congruent side lengths. </a:t>
                </a: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Premise 3: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~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𝑝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The rectangle is not a square. 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5054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Create Your Own 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Create your own modus </a:t>
                </a:r>
                <a:r>
                  <a:rPr lang="en-US" dirty="0" err="1" smtClean="0"/>
                  <a:t>tollens</a:t>
                </a:r>
                <a:r>
                  <a:rPr lang="en-US" dirty="0" smtClean="0"/>
                  <a:t> proof using the symbolic form below: 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r>
                  <a:rPr lang="en-US" dirty="0" smtClean="0"/>
                  <a:t>Premise 1:	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𝑝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→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𝑞</m:t>
                        </m:r>
                      </m:e>
                    </m:d>
                  </m:oMath>
                </a14:m>
                <a:r>
                  <a:rPr lang="en-US" dirty="0" smtClean="0"/>
                  <a:t> </a:t>
                </a:r>
              </a:p>
              <a:p>
                <a:r>
                  <a:rPr lang="en-US" dirty="0" smtClean="0"/>
                  <a:t>Premise 2: 	~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𝑞</m:t>
                    </m:r>
                  </m:oMath>
                </a14:m>
                <a:r>
                  <a:rPr lang="en-US" dirty="0" smtClean="0"/>
                  <a:t>  </a:t>
                </a:r>
              </a:p>
              <a:p>
                <a:r>
                  <a:rPr lang="en-US" dirty="0" smtClean="0"/>
                  <a:t>Conclusion: 	~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𝑝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41322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to Remember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/>
              <a:t>Tollens</a:t>
            </a:r>
            <a:r>
              <a:rPr lang="en-US" dirty="0" smtClean="0"/>
              <a:t>” means denying or taking away, so modus </a:t>
            </a:r>
            <a:r>
              <a:rPr lang="en-US" dirty="0" err="1" smtClean="0"/>
              <a:t>tollens</a:t>
            </a:r>
            <a:r>
              <a:rPr lang="en-US" dirty="0" smtClean="0"/>
              <a:t> is denying the truth. </a:t>
            </a:r>
          </a:p>
          <a:p>
            <a:r>
              <a:rPr lang="en-US" dirty="0" err="1" smtClean="0"/>
              <a:t>Tollens</a:t>
            </a:r>
            <a:r>
              <a:rPr lang="en-US" dirty="0" smtClean="0"/>
              <a:t> deals with the ~ “not” symbol or the inverses of </a:t>
            </a:r>
            <a:r>
              <a:rPr lang="en-US" i="1" dirty="0" smtClean="0"/>
              <a:t>p</a:t>
            </a:r>
            <a:r>
              <a:rPr lang="en-US" dirty="0" smtClean="0"/>
              <a:t> and </a:t>
            </a:r>
            <a:r>
              <a:rPr lang="en-US" i="1" dirty="0" smtClean="0"/>
              <a:t>q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970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When talking about deductive proofs, we use a lot of “hoity, </a:t>
            </a:r>
            <a:r>
              <a:rPr lang="en-US" dirty="0" err="1" smtClean="0"/>
              <a:t>toity</a:t>
            </a:r>
            <a:r>
              <a:rPr lang="en-US" dirty="0" smtClean="0"/>
              <a:t>” Latin words.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i="1" dirty="0" smtClean="0"/>
              <a:t>Just for fun: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Here are some Latin phrases that you may 	recall. </a:t>
            </a:r>
          </a:p>
          <a:p>
            <a:pPr>
              <a:buFontTx/>
              <a:buChar char="-"/>
            </a:pPr>
            <a:r>
              <a:rPr lang="en-US" i="1" dirty="0" smtClean="0"/>
              <a:t>E Pluribus </a:t>
            </a:r>
            <a:r>
              <a:rPr lang="en-US" i="1" dirty="0" err="1" smtClean="0"/>
              <a:t>unum</a:t>
            </a:r>
            <a:endParaRPr lang="en-US" i="1" dirty="0" smtClean="0"/>
          </a:p>
          <a:p>
            <a:pPr>
              <a:buFontTx/>
              <a:buChar char="-"/>
            </a:pPr>
            <a:r>
              <a:rPr lang="en-US" i="1" dirty="0" smtClean="0"/>
              <a:t>Cogito ergo sum</a:t>
            </a:r>
          </a:p>
          <a:p>
            <a:pPr>
              <a:buFontTx/>
              <a:buChar char="-"/>
            </a:pPr>
            <a:r>
              <a:rPr lang="en-US" i="1" dirty="0" smtClean="0"/>
              <a:t>Quod </a:t>
            </a:r>
            <a:r>
              <a:rPr lang="en-US" i="1" dirty="0" err="1" smtClean="0"/>
              <a:t>erat</a:t>
            </a:r>
            <a:r>
              <a:rPr lang="en-US" i="1" dirty="0" smtClean="0"/>
              <a:t> demonstrandum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What do you think these phrases mean?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798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 of Deduction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19200"/>
                <a:ext cx="8229600" cy="5486400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The Law of Deduction is a method of deductive proof with the following symbolic form: 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Premise 1: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𝑝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(assumed true) 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(statements known to be true)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….</a:t>
                </a:r>
              </a:p>
              <a:p>
                <a:pPr marL="0" indent="0">
                  <a:buNone/>
                </a:pPr>
                <a:r>
                  <a:rPr lang="en-US" dirty="0" smtClean="0"/>
                  <a:t>Deduced from premises: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𝑟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Conclusion: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𝑝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𝑞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19200"/>
                <a:ext cx="8229600" cy="5486400"/>
              </a:xfrm>
              <a:blipFill rotWithShape="1">
                <a:blip r:embed="rId2"/>
                <a:stretch>
                  <a:fillRect l="-1852" t="-2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36475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Prove: If </a:t>
            </a:r>
            <a:r>
              <a:rPr lang="en-US" i="1" dirty="0" smtClean="0"/>
              <a:t>T </a:t>
            </a:r>
            <a:r>
              <a:rPr lang="en-US" dirty="0" smtClean="0"/>
              <a:t>is the midpoint of line </a:t>
            </a:r>
            <a:r>
              <a:rPr lang="en-US" i="1" dirty="0" smtClean="0"/>
              <a:t>SV, </a:t>
            </a:r>
            <a:r>
              <a:rPr lang="en-US" dirty="0" smtClean="0"/>
              <a:t>then line segment </a:t>
            </a:r>
            <a:r>
              <a:rPr lang="en-US" i="1" dirty="0" smtClean="0"/>
              <a:t>ST </a:t>
            </a:r>
            <a:r>
              <a:rPr lang="en-US" dirty="0" smtClean="0"/>
              <a:t>= ½ SV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55867366"/>
                  </p:ext>
                </p:extLst>
              </p:nvPr>
            </p:nvGraphicFramePr>
            <p:xfrm>
              <a:off x="1828800" y="2743200"/>
              <a:ext cx="6096000" cy="28600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048000"/>
                    <a:gridCol w="3048000"/>
                  </a:tblGrid>
                  <a:tr h="370840"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US" b="1" i="1" smtClean="0">
                                  <a:latin typeface="Cambria Math"/>
                                </a:rPr>
                                <m:t>𝒑</m:t>
                              </m:r>
                            </m:oMath>
                          </a14:m>
                          <a:r>
                            <a:rPr lang="en-US" dirty="0" smtClean="0"/>
                            <a:t>: </a:t>
                          </a:r>
                          <a:r>
                            <a:rPr lang="en-US" i="1" dirty="0" smtClean="0"/>
                            <a:t>T </a:t>
                          </a:r>
                          <a:r>
                            <a:rPr lang="en-US" i="0" dirty="0" smtClean="0"/>
                            <a:t>is</a:t>
                          </a:r>
                          <a:r>
                            <a:rPr lang="en-US" i="0" baseline="0" dirty="0" smtClean="0"/>
                            <a:t> the midpoint of </a:t>
                          </a:r>
                          <a:r>
                            <a:rPr lang="en-US" i="1" baseline="0" dirty="0" smtClean="0"/>
                            <a:t>SV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Assumed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dirty="0" smtClean="0"/>
                            <a:t>: </a:t>
                          </a:r>
                          <a:r>
                            <a:rPr lang="en-US" i="1" dirty="0" smtClean="0"/>
                            <a:t>ST = TV</a:t>
                          </a:r>
                          <a:endParaRPr lang="en-US" i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Definition of midpoint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25120"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dirty="0" smtClean="0"/>
                            <a:t>: </a:t>
                          </a:r>
                          <a:r>
                            <a:rPr lang="en-US" i="1" dirty="0" smtClean="0"/>
                            <a:t>ST</a:t>
                          </a:r>
                          <a:r>
                            <a:rPr lang="en-US" i="1" baseline="0" dirty="0" smtClean="0"/>
                            <a:t> + TV = SV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Definition of between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3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dirty="0" smtClean="0"/>
                            <a:t>= </a:t>
                          </a:r>
                          <a:r>
                            <a:rPr lang="en-US" i="1" dirty="0" smtClean="0"/>
                            <a:t>ST</a:t>
                          </a:r>
                          <a:r>
                            <a:rPr lang="en-US" i="1" baseline="0" dirty="0" smtClean="0"/>
                            <a:t> + ST= SV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Substitution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4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dirty="0" smtClean="0"/>
                            <a:t>= </a:t>
                          </a:r>
                          <a:r>
                            <a:rPr lang="en-US" i="1" dirty="0" smtClean="0"/>
                            <a:t>2ST=SV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Distributive property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i="1" dirty="0" smtClean="0"/>
                            <a:t>r: ST= ½ SV</a:t>
                          </a:r>
                          <a:endParaRPr lang="en-US" i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Multiplication property of equality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𝑝</m:t>
                                </m:r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→</m:t>
                                </m:r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𝑟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Law of Deduction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55867366"/>
                  </p:ext>
                </p:extLst>
              </p:nvPr>
            </p:nvGraphicFramePr>
            <p:xfrm>
              <a:off x="1828800" y="2743200"/>
              <a:ext cx="6096000" cy="28600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048000"/>
                    <a:gridCol w="3048000"/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8197" r="-100000" b="-6934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Assumed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108197" r="-100000" b="-5934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Definition of midpoint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211667" r="-100000" b="-50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Definition of between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311667" r="-100000" b="-40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Substitution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404918" r="-100000" b="-2967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Distributive property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640080">
                    <a:tc>
                      <a:txBody>
                        <a:bodyPr/>
                        <a:lstStyle/>
                        <a:p>
                          <a:r>
                            <a:rPr lang="en-US" i="1" dirty="0" smtClean="0"/>
                            <a:t>r: ST= ½ SV</a:t>
                          </a:r>
                          <a:endParaRPr lang="en-US" i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Multiplication property of equality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677049" r="-100000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Law of Deduction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861567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Prove: “If ocean water is grade A milk, then ocean water is a nourishing beverage.” 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30853935"/>
                  </p:ext>
                </p:extLst>
              </p:nvPr>
            </p:nvGraphicFramePr>
            <p:xfrm>
              <a:off x="1828800" y="2743200"/>
              <a:ext cx="6096000" cy="32054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048000"/>
                    <a:gridCol w="3048000"/>
                  </a:tblGrid>
                  <a:tr h="370840"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US" b="1" i="1" smtClean="0">
                                  <a:latin typeface="Cambria Math"/>
                                </a:rPr>
                                <m:t>𝒑</m:t>
                              </m:r>
                            </m:oMath>
                          </a14:m>
                          <a:r>
                            <a:rPr lang="en-US" dirty="0" smtClean="0"/>
                            <a:t>: </a:t>
                          </a:r>
                          <a:r>
                            <a:rPr lang="en-US" i="1" dirty="0" smtClean="0"/>
                            <a:t>Ocean water is grade A milk.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Assumed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dirty="0" smtClean="0"/>
                            <a:t>: </a:t>
                          </a:r>
                          <a:r>
                            <a:rPr lang="en-US" i="1" dirty="0" smtClean="0"/>
                            <a:t>Milk</a:t>
                          </a:r>
                          <a:r>
                            <a:rPr lang="en-US" i="1" baseline="0" dirty="0" smtClean="0"/>
                            <a:t> contains essential vitamins.</a:t>
                          </a:r>
                          <a:endParaRPr lang="en-US" i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Scientific fact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25120"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dirty="0" smtClean="0"/>
                            <a:t>: </a:t>
                          </a:r>
                          <a:r>
                            <a:rPr lang="en-US" i="1" dirty="0" smtClean="0"/>
                            <a:t>Any</a:t>
                          </a:r>
                          <a:r>
                            <a:rPr lang="en-US" i="1" baseline="0" dirty="0" smtClean="0"/>
                            <a:t> beverage containing essential vitamins is nourishing.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Science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i="1" dirty="0" smtClean="0"/>
                            <a:t>r: Ocean</a:t>
                          </a:r>
                          <a:r>
                            <a:rPr lang="en-US" i="1" baseline="0" dirty="0" smtClean="0"/>
                            <a:t> water is a nourishing beverage. </a:t>
                          </a:r>
                          <a:endParaRPr lang="en-US" i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Deducted from q1 and q2. 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𝑝</m:t>
                                </m:r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→</m:t>
                                </m:r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𝑟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Law of Deduction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30853935"/>
                  </p:ext>
                </p:extLst>
              </p:nvPr>
            </p:nvGraphicFramePr>
            <p:xfrm>
              <a:off x="1828800" y="2743200"/>
              <a:ext cx="6096000" cy="32054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048000"/>
                    <a:gridCol w="3048000"/>
                  </a:tblGrid>
                  <a:tr h="6400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4762" r="-100000" b="-4152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Assumed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6400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104762" r="-100000" b="-3152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Scientific fact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9144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143333" r="-100000" b="-12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Science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640080">
                    <a:tc>
                      <a:txBody>
                        <a:bodyPr/>
                        <a:lstStyle/>
                        <a:p>
                          <a:r>
                            <a:rPr lang="en-US" i="1" dirty="0" smtClean="0"/>
                            <a:t>r: Ocean</a:t>
                          </a:r>
                          <a:r>
                            <a:rPr lang="en-US" i="1" baseline="0" dirty="0" smtClean="0"/>
                            <a:t> water is a nourishing beverage. </a:t>
                          </a:r>
                          <a:endParaRPr lang="en-US" i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Deducted from q1 and q2. 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770492" r="-100000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Law of Deduction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71259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Your Own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given statement to complete the table. </a:t>
            </a:r>
            <a:r>
              <a:rPr lang="en-US" b="1" dirty="0" smtClean="0"/>
              <a:t>Prove: </a:t>
            </a:r>
            <a:r>
              <a:rPr lang="en-US" dirty="0" smtClean="0"/>
              <a:t>If carrots are rich in carotene, then carrots are good for your eyesight. 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25585311"/>
                  </p:ext>
                </p:extLst>
              </p:nvPr>
            </p:nvGraphicFramePr>
            <p:xfrm>
              <a:off x="1828800" y="3505200"/>
              <a:ext cx="6096000" cy="21183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048000"/>
                    <a:gridCol w="3048000"/>
                  </a:tblGrid>
                  <a:tr h="370840"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US" b="1" i="1" smtClean="0">
                                  <a:latin typeface="Cambria Math"/>
                                </a:rPr>
                                <m:t>𝒑</m:t>
                              </m:r>
                            </m:oMath>
                          </a14:m>
                          <a:r>
                            <a:rPr lang="en-US" dirty="0" smtClean="0"/>
                            <a:t>: </a:t>
                          </a:r>
                          <a:r>
                            <a:rPr lang="en-US" i="1" dirty="0" smtClean="0"/>
                            <a:t>Carrots are rich in carotene.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Assumed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dirty="0" smtClean="0"/>
                            <a:t>: </a:t>
                          </a:r>
                          <a:endParaRPr lang="en-US" i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Scientific fact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25120"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dirty="0" smtClean="0"/>
                            <a:t>: 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Science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i="1" dirty="0" smtClean="0"/>
                            <a:t>r:</a:t>
                          </a:r>
                          <a:endParaRPr lang="en-US" i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Deducted from q1 and q2. 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𝑝</m:t>
                                </m:r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→</m:t>
                                </m:r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𝑟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Law of Deduction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25585311"/>
                  </p:ext>
                </p:extLst>
              </p:nvPr>
            </p:nvGraphicFramePr>
            <p:xfrm>
              <a:off x="1828800" y="3505200"/>
              <a:ext cx="6096000" cy="21183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048000"/>
                    <a:gridCol w="3048000"/>
                  </a:tblGrid>
                  <a:tr h="6400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4762" r="-100000" b="-2457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Assumed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180328" r="-100000" b="-3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Scientific fact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285000" r="-100000" b="-228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Science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i="1" dirty="0" smtClean="0"/>
                            <a:t>r:</a:t>
                          </a:r>
                          <a:endParaRPr lang="en-US" i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Deducted from q1 and q2. 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478689" r="-100000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Law of Deduction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38806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Keys to Remember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Law of Deduction is the basis for all others proofs throughout the rest of our book. </a:t>
            </a:r>
          </a:p>
          <a:p>
            <a:r>
              <a:rPr lang="en-US" dirty="0" smtClean="0"/>
              <a:t>The Law of Deduction builds on what we know to be true in order to proof statements.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602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State the form of deductive reasoning in the following.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If I drive on slick roads, then I will have to reduce my speed. The roads are slick. I will have to reduce my speed.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934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Modus Ponens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611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State the form of deductive reasoning in the following.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If I smell something burning, I need to turn the oven off. I did not turn the oven off. I did not smell anything burning.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58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Modus </a:t>
            </a:r>
            <a:r>
              <a:rPr lang="en-US" dirty="0" err="1" smtClean="0"/>
              <a:t>Tollens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273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State the form of deductive reasoning in the following.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If you study for the ACT, then you will get a better score. If you get a better score, then you will get into a better college. If you study for the ACT, then you will get into a better college.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878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E Pluribus </a:t>
            </a:r>
            <a:r>
              <a:rPr lang="en-US" i="1" dirty="0" err="1" smtClean="0"/>
              <a:t>unum</a:t>
            </a:r>
            <a:r>
              <a:rPr lang="en-US" i="1" dirty="0" smtClean="0"/>
              <a:t>- One from many</a:t>
            </a:r>
          </a:p>
          <a:p>
            <a:r>
              <a:rPr lang="en-US" i="1" dirty="0" smtClean="0"/>
              <a:t>Cogito ergo sum- I think, therefore I am. </a:t>
            </a:r>
          </a:p>
          <a:p>
            <a:r>
              <a:rPr lang="en-US" i="1" dirty="0" smtClean="0"/>
              <a:t>Quod </a:t>
            </a:r>
            <a:r>
              <a:rPr lang="en-US" i="1" dirty="0" err="1" smtClean="0"/>
              <a:t>erat</a:t>
            </a:r>
            <a:r>
              <a:rPr lang="en-US" i="1" dirty="0" smtClean="0"/>
              <a:t> demonstrandum- That which was to be demonstrated.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725982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Transitivity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00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State the form of deductive reasoning in the following.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 square is a polygon. Every square has congruent sides. A polygon with congruent sides is called regular. Therefore, a square is a regular polygon.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260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Law of deduction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779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State the form of deductive reasoning in the following.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 church is a non-profit organization. All non-profit organizations have to follow laws to distribute money. </a:t>
            </a:r>
            <a:r>
              <a:rPr lang="en-US" dirty="0" smtClean="0"/>
              <a:t>A church must follow laws to distribute money.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19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Transitivity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13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State the form of deductive reasoning in the following.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If I drink too much caffeine, then I can become addicted to caffeine. I am not addicted to caffeine. I do not drink too much caffeine.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89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Modus </a:t>
            </a:r>
            <a:r>
              <a:rPr lang="en-US" dirty="0" err="1" smtClean="0"/>
              <a:t>Tollens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79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types of proofs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Transitivity</a:t>
            </a:r>
          </a:p>
          <a:p>
            <a:pPr marL="514350" indent="-514350">
              <a:buAutoNum type="arabicPeriod"/>
            </a:pPr>
            <a:r>
              <a:rPr lang="en-US" dirty="0" smtClean="0"/>
              <a:t>Modus Ponens</a:t>
            </a:r>
          </a:p>
          <a:p>
            <a:pPr marL="514350" indent="-514350">
              <a:buAutoNum type="arabicPeriod"/>
            </a:pPr>
            <a:r>
              <a:rPr lang="en-US" dirty="0" smtClean="0"/>
              <a:t>Modus </a:t>
            </a:r>
            <a:r>
              <a:rPr lang="en-US" dirty="0" err="1" smtClean="0"/>
              <a:t>Tollens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Law of Deduction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572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Transitivity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A type of deductive proof with the following symbolic form: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Premise 1: </a:t>
                </a:r>
                <a:r>
                  <a:rPr lang="en-US" i="1" dirty="0" smtClean="0"/>
                  <a:t>p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𝑞</m:t>
                    </m:r>
                  </m:oMath>
                </a14:m>
                <a:r>
                  <a:rPr lang="en-US" dirty="0" smtClean="0"/>
                  <a:t> (Read: If p, then q)</a:t>
                </a:r>
              </a:p>
              <a:p>
                <a:pPr marL="0" indent="0">
                  <a:buNone/>
                </a:pPr>
                <a:r>
                  <a:rPr lang="en-US" dirty="0" smtClean="0"/>
                  <a:t>Premise 2: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𝑞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𝑟</m:t>
                    </m:r>
                  </m:oMath>
                </a14:m>
                <a:endParaRPr lang="en-US" b="0" dirty="0" smtClean="0">
                  <a:ea typeface="Cambria Math"/>
                </a:endParaRPr>
              </a:p>
              <a:p>
                <a:pPr marL="0" indent="0">
                  <a:buNone/>
                </a:pPr>
                <a:r>
                  <a:rPr lang="en-US" dirty="0" smtClean="0"/>
                  <a:t>Conclusion: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𝑝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𝑟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2670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Premise 1: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/>
                      </a:rPr>
                      <m:t>𝑝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→</m:t>
                    </m:r>
                    <m:r>
                      <a:rPr lang="en-US" b="0" i="1" smtClean="0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𝑞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) </m:t>
                    </m:r>
                  </m:oMath>
                </a14:m>
                <a:r>
                  <a:rPr lang="en-US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If an animal is a bat</a:t>
                </a:r>
                <a:r>
                  <a:rPr lang="en-US" dirty="0" smtClean="0"/>
                  <a:t>, </a:t>
                </a:r>
                <a:r>
                  <a:rPr lang="en-US" dirty="0" smtClean="0">
                    <a:solidFill>
                      <a:srgbClr val="7030A0"/>
                    </a:solidFill>
                  </a:rPr>
                  <a:t>then it is nocturnal. </a:t>
                </a:r>
              </a:p>
              <a:p>
                <a:pPr marL="0" indent="0">
                  <a:buNone/>
                </a:pPr>
                <a:r>
                  <a:rPr lang="en-US" dirty="0" smtClean="0"/>
                  <a:t>Premise 2: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solidFill>
                          <a:srgbClr val="7030A0"/>
                        </a:solidFill>
                        <a:latin typeface="Cambria Math"/>
                      </a:rPr>
                      <m:t>𝑞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→</m:t>
                    </m:r>
                    <m:r>
                      <a:rPr lang="en-US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/>
                        <a:ea typeface="Cambria Math"/>
                      </a:rPr>
                      <m:t>𝑟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en-US" dirty="0" smtClean="0">
                    <a:solidFill>
                      <a:srgbClr val="7030A0"/>
                    </a:solidFill>
                  </a:rPr>
                  <a:t>If an animal is nocturnal</a:t>
                </a:r>
                <a:r>
                  <a:rPr lang="en-US" dirty="0" smtClean="0"/>
                  <a:t>, </a:t>
                </a:r>
                <a:r>
                  <a:rPr lang="en-US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then it hunts at night. </a:t>
                </a:r>
              </a:p>
              <a:p>
                <a:pPr marL="0" indent="0">
                  <a:buNone/>
                </a:pPr>
                <a:r>
                  <a:rPr lang="en-US" dirty="0" smtClean="0"/>
                  <a:t>Conclusion: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/>
                          </a:rPr>
                          <m:t>𝑝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→</m:t>
                        </m:r>
                        <m:r>
                          <a:rPr lang="en-US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  <a:ea typeface="Cambria Math"/>
                          </a:rPr>
                          <m:t>𝑟</m:t>
                        </m:r>
                      </m:e>
                    </m:d>
                  </m:oMath>
                </a14:m>
                <a:r>
                  <a:rPr lang="en-US" dirty="0" smtClean="0"/>
                  <a:t> </a:t>
                </a:r>
                <a:r>
                  <a:rPr lang="en-US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If an animal is a bat, </a:t>
                </a:r>
                <a:r>
                  <a:rPr lang="en-US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then it hunts at night. 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617" r="-1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66186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Premise 1: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/>
                      </a:rPr>
                      <m:t>𝑝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→</m:t>
                    </m:r>
                    <m:r>
                      <a:rPr lang="en-US" b="0" i="1" smtClean="0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𝑞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) </m:t>
                    </m:r>
                  </m:oMath>
                </a14:m>
                <a:r>
                  <a:rPr lang="en-US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If </a:t>
                </a:r>
                <a:r>
                  <a:rPr lang="en-US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a triangle is equilateral, </a:t>
                </a:r>
                <a:r>
                  <a:rPr lang="en-US" dirty="0" smtClean="0">
                    <a:solidFill>
                      <a:srgbClr val="7030A0"/>
                    </a:solidFill>
                  </a:rPr>
                  <a:t>then its angles have equal measures. </a:t>
                </a:r>
                <a:endParaRPr lang="en-US" dirty="0" smtClean="0">
                  <a:solidFill>
                    <a:srgbClr val="7030A0"/>
                  </a:solidFill>
                </a:endParaRPr>
              </a:p>
              <a:p>
                <a:pPr marL="0" indent="0">
                  <a:buNone/>
                </a:pPr>
                <a:r>
                  <a:rPr lang="en-US" dirty="0" smtClean="0"/>
                  <a:t>Premise 2: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solidFill>
                          <a:srgbClr val="7030A0"/>
                        </a:solidFill>
                        <a:latin typeface="Cambria Math"/>
                      </a:rPr>
                      <m:t>𝑞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→</m:t>
                    </m:r>
                    <m:r>
                      <a:rPr lang="en-US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/>
                        <a:ea typeface="Cambria Math"/>
                      </a:rPr>
                      <m:t>𝑟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en-US" dirty="0" smtClean="0">
                    <a:solidFill>
                      <a:srgbClr val="7030A0"/>
                    </a:solidFill>
                  </a:rPr>
                  <a:t>If </a:t>
                </a:r>
                <a:r>
                  <a:rPr lang="en-US" dirty="0" smtClean="0">
                    <a:solidFill>
                      <a:srgbClr val="7030A0"/>
                    </a:solidFill>
                  </a:rPr>
                  <a:t>the angles of a triangle have equal measures</a:t>
                </a:r>
                <a:r>
                  <a:rPr lang="en-US" dirty="0" smtClean="0"/>
                  <a:t>, </a:t>
                </a:r>
                <a:r>
                  <a:rPr lang="en-US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then none of the angles are right angles. </a:t>
                </a:r>
                <a:endParaRPr lang="en-US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  <a:p>
                <a:pPr marL="0" indent="0">
                  <a:buNone/>
                </a:pPr>
                <a:r>
                  <a:rPr lang="en-US" dirty="0" smtClean="0"/>
                  <a:t>Conclusion</a:t>
                </a:r>
                <a:r>
                  <a:rPr lang="en-US" dirty="0" smtClean="0"/>
                  <a:t>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/>
                          </a:rPr>
                          <m:t>𝑝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→</m:t>
                        </m:r>
                        <m:r>
                          <a:rPr lang="en-US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  <a:ea typeface="Cambria Math"/>
                          </a:rPr>
                          <m:t>𝑟</m:t>
                        </m:r>
                      </m:e>
                    </m:d>
                  </m:oMath>
                </a14:m>
                <a:r>
                  <a:rPr lang="en-US" dirty="0" smtClean="0"/>
                  <a:t> </a:t>
                </a:r>
                <a:r>
                  <a:rPr lang="en-US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If </a:t>
                </a:r>
                <a:r>
                  <a:rPr lang="en-US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a triangle is equilateral, </a:t>
                </a:r>
                <a:r>
                  <a:rPr lang="en-US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then  </a:t>
                </a:r>
                <a:r>
                  <a:rPr lang="en-US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none of the angles are right angles</a:t>
                </a:r>
                <a:r>
                  <a:rPr lang="en-US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. </a:t>
                </a: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09121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Create your own example of a transitive proof by following the symbolic form below. 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Premise 1: </a:t>
                </a:r>
                <a:r>
                  <a:rPr lang="en-US" i="1" dirty="0" smtClean="0"/>
                  <a:t>p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𝑞</m:t>
                    </m:r>
                  </m:oMath>
                </a14:m>
                <a:r>
                  <a:rPr lang="en-US" dirty="0" smtClean="0"/>
                  <a:t> 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Premise </a:t>
                </a:r>
                <a:r>
                  <a:rPr lang="en-US" dirty="0" smtClean="0"/>
                  <a:t>2: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𝑞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𝑟</m:t>
                    </m:r>
                  </m:oMath>
                </a14:m>
                <a:endParaRPr lang="en-US" b="0" dirty="0" smtClean="0">
                  <a:ea typeface="Cambria Math"/>
                </a:endParaRPr>
              </a:p>
              <a:p>
                <a:pPr marL="0" indent="0">
                  <a:buNone/>
                </a:pPr>
                <a:r>
                  <a:rPr lang="en-US" dirty="0" smtClean="0"/>
                  <a:t>Conclusion</a:t>
                </a:r>
                <a:r>
                  <a:rPr lang="en-US" dirty="0" smtClean="0"/>
                  <a:t>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𝑝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𝑟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 r="-12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Your Own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765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Keys to Remember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transitivity argument reduces </a:t>
            </a:r>
            <a:r>
              <a:rPr lang="en-US" b="1" u="sng" dirty="0" smtClean="0"/>
              <a:t>two or more </a:t>
            </a:r>
            <a:r>
              <a:rPr lang="en-US" dirty="0" smtClean="0"/>
              <a:t>conditional statements (If p, then q statements) to just </a:t>
            </a:r>
            <a:r>
              <a:rPr lang="en-US" b="1" u="sng" dirty="0" smtClean="0"/>
              <a:t>one</a:t>
            </a:r>
            <a:r>
              <a:rPr lang="en-US" dirty="0" smtClean="0"/>
              <a:t> conditional.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64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1146</Words>
  <Application>Microsoft Office PowerPoint</Application>
  <PresentationFormat>On-screen Show (4:3)</PresentationFormat>
  <Paragraphs>173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5.6 Deductive Proofs</vt:lpstr>
      <vt:lpstr>Introduction</vt:lpstr>
      <vt:lpstr>Answers</vt:lpstr>
      <vt:lpstr>Four types of proofs</vt:lpstr>
      <vt:lpstr>Transitivity</vt:lpstr>
      <vt:lpstr>Example 1</vt:lpstr>
      <vt:lpstr>Example 2</vt:lpstr>
      <vt:lpstr>Create Your Own</vt:lpstr>
      <vt:lpstr>Keys to Remember</vt:lpstr>
      <vt:lpstr>Modus Ponens</vt:lpstr>
      <vt:lpstr>Example 1</vt:lpstr>
      <vt:lpstr>Example 2: </vt:lpstr>
      <vt:lpstr>Create Your Own</vt:lpstr>
      <vt:lpstr>Keys to Remember</vt:lpstr>
      <vt:lpstr>Modus Tollens</vt:lpstr>
      <vt:lpstr>Example 1</vt:lpstr>
      <vt:lpstr>Example 2</vt:lpstr>
      <vt:lpstr> Create Your Own </vt:lpstr>
      <vt:lpstr>Key to Remember</vt:lpstr>
      <vt:lpstr>Law of Deduction</vt:lpstr>
      <vt:lpstr>Example 1</vt:lpstr>
      <vt:lpstr>Example 2</vt:lpstr>
      <vt:lpstr>Create Your Own Example</vt:lpstr>
      <vt:lpstr>Keys to Remember</vt:lpstr>
      <vt:lpstr>Practice</vt:lpstr>
      <vt:lpstr>Answer</vt:lpstr>
      <vt:lpstr>Practice</vt:lpstr>
      <vt:lpstr>Answer</vt:lpstr>
      <vt:lpstr>Practice</vt:lpstr>
      <vt:lpstr>Answer</vt:lpstr>
      <vt:lpstr>Practice</vt:lpstr>
      <vt:lpstr>Answer</vt:lpstr>
      <vt:lpstr>Practice</vt:lpstr>
      <vt:lpstr>PowerPoint Presentation</vt:lpstr>
      <vt:lpstr>Practice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5.6 Deductive Proofs</dc:title>
  <dc:creator>Administrator</dc:creator>
  <cp:lastModifiedBy>Administrator</cp:lastModifiedBy>
  <cp:revision>12</cp:revision>
  <dcterms:created xsi:type="dcterms:W3CDTF">2014-01-03T16:45:21Z</dcterms:created>
  <dcterms:modified xsi:type="dcterms:W3CDTF">2014-01-03T18:55:31Z</dcterms:modified>
</cp:coreProperties>
</file>